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1" r:id="rId15"/>
    <p:sldId id="343" r:id="rId16"/>
    <p:sldId id="388" r:id="rId17"/>
    <p:sldId id="370" r:id="rId18"/>
    <p:sldId id="346" r:id="rId19"/>
    <p:sldId id="374" r:id="rId20"/>
    <p:sldId id="347" r:id="rId21"/>
    <p:sldId id="349" r:id="rId22"/>
    <p:sldId id="385" r:id="rId23"/>
    <p:sldId id="382" r:id="rId24"/>
    <p:sldId id="356" r:id="rId25"/>
    <p:sldId id="352" r:id="rId26"/>
    <p:sldId id="357" r:id="rId27"/>
    <p:sldId id="380" r:id="rId28"/>
    <p:sldId id="384" r:id="rId29"/>
    <p:sldId id="383" r:id="rId30"/>
    <p:sldId id="386" r:id="rId31"/>
    <p:sldId id="3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9" autoAdjust="0"/>
    <p:restoredTop sz="58095"/>
  </p:normalViewPr>
  <p:slideViewPr>
    <p:cSldViewPr snapToGrid="0">
      <p:cViewPr varScale="1">
        <p:scale>
          <a:sx n="71" d="100"/>
          <a:sy n="71" d="100"/>
        </p:scale>
        <p:origin x="888"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a:t>
            </a:r>
          </a:p>
          <a:p>
            <a:r>
              <a:rPr lang="en-US" dirty="0"/>
              <a:t>In this segment of the course I will introduce you to container technologies and Docker.</a:t>
            </a:r>
          </a:p>
          <a:p>
            <a:r>
              <a:rPr lang="en-US" dirty="0"/>
              <a:t>First we look into what caused the need for this technology, then we explore what a container actually is, how it compares to a virtual machine, where to get images, and then we'll finish with the most common docker commands before the exercises.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matrix from hell suddenly looks very cheerful.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a:t>
            </a:r>
          </a:p>
          <a:p>
            <a:r>
              <a:rPr lang="en-US" dirty="0"/>
              <a:t>For developers the long standing promise that Java gave finally came through, build once and run anywhere. </a:t>
            </a:r>
          </a:p>
          <a:p>
            <a:r>
              <a:rPr lang="en-US" dirty="0"/>
              <a:t>As an added bonus, admins only need to configure once and then run everywhere. </a:t>
            </a:r>
          </a:p>
          <a:p>
            <a:r>
              <a:rPr lang="en-US" dirty="0"/>
              <a:t>Apps are isolated, no more hassle with missing dependencies, no inconsistencies, improved speed and reliability etc. Great, isn’t it? </a:t>
            </a:r>
          </a:p>
          <a:p>
            <a:r>
              <a:rPr lang="en-US" dirty="0"/>
              <a:t>This is usually the point where all the issues come up – but not here. It is as great as it sounds. </a:t>
            </a:r>
          </a:p>
          <a:p>
            <a:r>
              <a:rPr lang="en-US" dirty="0"/>
              <a:t>Container do make your life much simpler.</a:t>
            </a:r>
          </a:p>
          <a:p>
            <a:r>
              <a:rPr lang="en-US" dirty="0"/>
              <a:t>Now that we know that containers are great, let's see....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a:t>
            </a:r>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 lot of other things in the world, it is all about resources.</a:t>
            </a:r>
          </a:p>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to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Kernel namespaces</a:t>
            </a:r>
          </a:p>
          <a:p>
            <a:r>
              <a:rPr lang="en-GB" sz="1200" b="0" i="0" kern="1200" dirty="0">
                <a:solidFill>
                  <a:schemeClr val="tx1"/>
                </a:solidFill>
                <a:effectLst/>
                <a:latin typeface="+mn-lt"/>
                <a:ea typeface="+mn-ea"/>
                <a:cs typeface="+mn-cs"/>
              </a:rPr>
              <a:t>As I promised you, it is all about resources and how to divide them</a:t>
            </a:r>
          </a:p>
          <a:p>
            <a:r>
              <a:rPr lang="en-GB" sz="1200" b="0" i="0" kern="1200" dirty="0">
                <a:solidFill>
                  <a:schemeClr val="tx1"/>
                </a:solidFill>
                <a:effectLst/>
                <a:latin typeface="+mn-lt"/>
                <a:ea typeface="+mn-ea"/>
                <a:cs typeface="+mn-cs"/>
              </a:rPr>
              <a:t>Namespaces are a feature of the Linux kernel that partitions kernel resources such that one set of processes sees one set of resources while another set of processes sees a different set of resources, and they don't know about each other.</a:t>
            </a:r>
          </a:p>
          <a:p>
            <a:r>
              <a:rPr lang="en-GB" sz="1200" b="0" i="0" kern="1200" dirty="0">
                <a:solidFill>
                  <a:schemeClr val="tx1"/>
                </a:solidFill>
                <a:effectLst/>
                <a:latin typeface="+mn-lt"/>
                <a:ea typeface="+mn-ea"/>
                <a:cs typeface="+mn-cs"/>
              </a:rPr>
              <a:t>The feature works by having the same namespace for a set of resources and processes, but those namespaces refer to distinct resources. Resources may exist in multiple spaces.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Examples of namespaces are listed here. </a:t>
            </a:r>
          </a:p>
          <a:p>
            <a:r>
              <a:rPr lang="en-GB" sz="1200" b="0" i="0" kern="1200" dirty="0">
                <a:solidFill>
                  <a:schemeClr val="tx1"/>
                </a:solidFill>
                <a:effectLst/>
                <a:latin typeface="+mn-lt"/>
                <a:ea typeface="+mn-ea"/>
                <a:cs typeface="+mn-cs"/>
              </a:rPr>
              <a:t>One of the most important ones for container is the Control group namespace: it limits, accounts for, and isolates the resource usage of a collection of processes.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Time Namespace also gets a special mentioning as it has been specifically designed for container support. It Has Been Added to The Linux 5.6 Kernel in March 2020.</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 </a:t>
            </a:r>
            <a:r>
              <a:rPr lang="en-US" sz="1200" dirty="0">
                <a:solidFill>
                  <a:schemeClr val="bg1">
                    <a:lumMod val="95000"/>
                    <a:lumOff val="5000"/>
                  </a:schemeClr>
                </a:solidFill>
              </a:rPr>
              <a:t>Container use namespaces and control groups to create completely isolated environments.</a:t>
            </a:r>
          </a:p>
          <a:p>
            <a:pPr fontAlgn="base"/>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Operating Systems in this example.</a:t>
            </a:r>
          </a:p>
          <a:p>
            <a:r>
              <a:rPr lang="en-US" dirty="0"/>
              <a:t>They differ in their type of desktops, package managers, compilers etc.</a:t>
            </a:r>
          </a:p>
          <a:p>
            <a:r>
              <a:rPr lang="en-US" dirty="0"/>
              <a:t>They all use the same kernel though.</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a computer software, firmware or hardware that creates and runs virtual machines. </a:t>
            </a:r>
          </a:p>
          <a:p>
            <a:r>
              <a:rPr lang="en-GB" sz="1200" b="0" i="0" kern="1200" dirty="0">
                <a:solidFill>
                  <a:schemeClr val="tx1"/>
                </a:solidFill>
                <a:effectLst/>
                <a:latin typeface="+mn-lt"/>
                <a:ea typeface="+mn-ea"/>
                <a:cs typeface="+mn-cs"/>
              </a:rPr>
              <a:t>Each VM is a full scale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virtualization platform, transforms data centres into computing infrastructures. Amazon AWS and Google Cloud platform provide VM’s on demand which then in turn host docker engines that run containers.</a:t>
            </a:r>
          </a:p>
          <a:p>
            <a:r>
              <a:rPr lang="en-GB" sz="1200" b="0" i="0" kern="1200" dirty="0">
                <a:solidFill>
                  <a:schemeClr val="tx1"/>
                </a:solidFill>
                <a:effectLst/>
                <a:latin typeface="+mn-lt"/>
                <a:ea typeface="+mn-ea"/>
                <a:cs typeface="+mn-cs"/>
              </a:rPr>
              <a:t>This makes it possible to run a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 container.</a:t>
            </a:r>
          </a:p>
          <a:p>
            <a:r>
              <a:rPr lang="en-GB" sz="1200" b="0" i="0" kern="1200" dirty="0">
                <a:solidFill>
                  <a:schemeClr val="tx1"/>
                </a:solidFill>
                <a:effectLst/>
                <a:latin typeface="+mn-lt"/>
                <a:ea typeface="+mn-ea"/>
                <a:cs typeface="+mn-cs"/>
              </a:rPr>
              <a:t>Let's go through the components in a bit more detail.</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Many tools have already been made available as docker images.</a:t>
            </a:r>
          </a:p>
          <a:p>
            <a:r>
              <a:rPr lang="en-GB" sz="1200" b="0" i="0" kern="1200" dirty="0">
                <a:solidFill>
                  <a:schemeClr val="tx1"/>
                </a:solidFill>
                <a:effectLst/>
                <a:latin typeface="+mn-lt"/>
                <a:ea typeface="+mn-ea"/>
                <a:cs typeface="+mn-cs"/>
              </a:rPr>
              <a:t>Where can we find them? </a:t>
            </a:r>
          </a:p>
          <a:p>
            <a:r>
              <a:rPr lang="en-GB" sz="1200" b="0" i="0" kern="1200" dirty="0">
                <a:solidFill>
                  <a:schemeClr val="tx1"/>
                </a:solidFill>
                <a:effectLst/>
                <a:latin typeface="+mn-lt"/>
                <a:ea typeface="+mn-ea"/>
                <a:cs typeface="+mn-cs"/>
              </a:rPr>
              <a:t>We discuss 2 resources here.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and </a:t>
            </a:r>
            <a:r>
              <a:rPr lang="en-US" dirty="0" err="1"/>
              <a:t>BioContainers</a:t>
            </a:r>
            <a:endParaRPr lang="en-US" dirty="0"/>
          </a:p>
          <a:p>
            <a:r>
              <a:rPr lang="en-US" dirty="0" err="1"/>
              <a:t>Dockerhub</a:t>
            </a:r>
            <a:r>
              <a:rPr lang="en-US" dirty="0"/>
              <a:t> is the world larges repository.</a:t>
            </a:r>
          </a:p>
          <a:p>
            <a:r>
              <a:rPr lang="en-US" dirty="0"/>
              <a:t>You find images of all major operating systems, databases, programming languages </a:t>
            </a:r>
            <a:r>
              <a:rPr lang="en-US" dirty="0" err="1"/>
              <a:t>etc</a:t>
            </a:r>
            <a:endParaRPr lang="en-US" dirty="0"/>
          </a:p>
          <a:p>
            <a:r>
              <a:rPr lang="en-US" dirty="0"/>
              <a:t>They provide </a:t>
            </a:r>
            <a:r>
              <a:rPr lang="en-GB" sz="1200" b="0" i="0" kern="1200" dirty="0">
                <a:solidFill>
                  <a:schemeClr val="tx1"/>
                </a:solidFill>
                <a:effectLst/>
                <a:latin typeface="+mn-lt"/>
                <a:ea typeface="+mn-ea"/>
                <a:cs typeface="+mn-cs"/>
              </a:rPr>
              <a:t> curated seta of Docker repositories called official images.</a:t>
            </a:r>
          </a:p>
          <a:p>
            <a:r>
              <a:rPr lang="en-GB" sz="1200" b="0" i="0" kern="1200" dirty="0">
                <a:solidFill>
                  <a:schemeClr val="tx1"/>
                </a:solidFill>
                <a:effectLst/>
                <a:latin typeface="+mn-lt"/>
                <a:ea typeface="+mn-ea"/>
                <a:cs typeface="+mn-cs"/>
              </a:rPr>
              <a:t>Another trustworthy image type are Publisher images, which are images provided by verified </a:t>
            </a:r>
            <a:r>
              <a:rPr lang="en-GB" sz="1200" b="0" i="0" kern="1200" dirty="0" err="1">
                <a:solidFill>
                  <a:schemeClr val="tx1"/>
                </a:solidFill>
                <a:effectLst/>
                <a:latin typeface="+mn-lt"/>
                <a:ea typeface="+mn-ea"/>
                <a:cs typeface="+mn-cs"/>
              </a:rPr>
              <a:t>commerical</a:t>
            </a:r>
            <a:r>
              <a:rPr lang="en-GB" sz="1200" b="0" i="0" kern="1200" dirty="0">
                <a:solidFill>
                  <a:schemeClr val="tx1"/>
                </a:solidFill>
                <a:effectLst/>
                <a:latin typeface="+mn-lt"/>
                <a:ea typeface="+mn-ea"/>
                <a:cs typeface="+mn-cs"/>
              </a:rPr>
              <a:t> entities</a:t>
            </a:r>
          </a:p>
          <a:p>
            <a:r>
              <a:rPr lang="en-GB" sz="1200" b="0" i="0" kern="1200" dirty="0" err="1">
                <a:solidFill>
                  <a:schemeClr val="tx1"/>
                </a:solidFill>
                <a:effectLst/>
                <a:latin typeface="+mn-lt"/>
                <a:ea typeface="+mn-ea"/>
                <a:cs typeface="+mn-cs"/>
              </a:rPr>
              <a:t>Dockerhub</a:t>
            </a:r>
            <a:r>
              <a:rPr lang="en-GB" sz="1200" b="0" i="0" kern="1200" dirty="0">
                <a:solidFill>
                  <a:schemeClr val="tx1"/>
                </a:solidFill>
                <a:effectLst/>
                <a:latin typeface="+mn-lt"/>
                <a:ea typeface="+mn-ea"/>
                <a:cs typeface="+mn-cs"/>
              </a:rPr>
              <a:t> is also the default source when downloading (aka pulling) images using the docker command line interface.</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Biocontainers</a:t>
            </a:r>
            <a:r>
              <a:rPr lang="en-GB" sz="1200" b="0" i="0" kern="1200" dirty="0">
                <a:solidFill>
                  <a:schemeClr val="tx1"/>
                </a:solidFill>
                <a:effectLst/>
                <a:latin typeface="+mn-lt"/>
                <a:ea typeface="+mn-ea"/>
                <a:cs typeface="+mn-cs"/>
              </a:rPr>
              <a:t> is a community driven project, focusing on bioinformatic tools. </a:t>
            </a:r>
          </a:p>
          <a:p>
            <a:r>
              <a:rPr lang="en-GB" sz="1200" b="0" i="0" kern="1200" dirty="0">
                <a:solidFill>
                  <a:schemeClr val="tx1"/>
                </a:solidFill>
                <a:effectLst/>
                <a:latin typeface="+mn-lt"/>
                <a:ea typeface="+mn-ea"/>
                <a:cs typeface="+mn-cs"/>
              </a:rPr>
              <a:t>Most of commonly used tools are available, and users are able to request for any tool to be made available in an image.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79059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 more information.</a:t>
            </a:r>
          </a:p>
          <a:p>
            <a:endParaRPr lang="en-US" dirty="0"/>
          </a:p>
          <a:p>
            <a:r>
              <a:rPr lang="en-US" dirty="0"/>
              <a:t>The first command downloads (pulls) the latest ubuntu image from </a:t>
            </a:r>
            <a:r>
              <a:rPr lang="en-US" dirty="0" err="1"/>
              <a:t>dockerhub</a:t>
            </a:r>
            <a:r>
              <a:rPr lang="en-US" dirty="0"/>
              <a:t>.</a:t>
            </a:r>
          </a:p>
          <a:p>
            <a:endParaRPr lang="en-US" dirty="0"/>
          </a:p>
          <a:p>
            <a:r>
              <a:rPr lang="en-US" dirty="0"/>
              <a:t>Next we see how to create a container from image. </a:t>
            </a:r>
          </a:p>
          <a:p>
            <a:r>
              <a:rPr lang="en-US" dirty="0"/>
              <a:t>Finally, the thing we have been working towards the whole time.</a:t>
            </a:r>
          </a:p>
          <a:p>
            <a:r>
              <a:rPr lang="en-US" dirty="0"/>
              <a:t>Using ubuntu version 18.04, it creates a container from the image and execute ls -l in the starting directory in the container, which is /.</a:t>
            </a:r>
          </a:p>
          <a:p>
            <a:r>
              <a:rPr lang="en-US" dirty="0"/>
              <a:t>I would like to mention that docker run &amp; docker container run are the same. </a:t>
            </a:r>
          </a:p>
          <a:p>
            <a:r>
              <a:rPr lang="en-US" dirty="0"/>
              <a:t>If you are very daring, a container allows you to do all the things you can't do outside, you finally can push that red button</a:t>
            </a:r>
          </a:p>
          <a:p>
            <a:endParaRPr lang="en-US" dirty="0"/>
          </a:p>
          <a:p>
            <a:r>
              <a:rPr lang="en-US" dirty="0"/>
              <a:t>Naming a container is often helpful, as well as starting it in a detached mode in the background which we see in the next command.</a:t>
            </a:r>
          </a:p>
          <a:p>
            <a:endParaRPr lang="en-US" dirty="0"/>
          </a:p>
          <a:p>
            <a:r>
              <a:rPr lang="en-US" dirty="0"/>
              <a:t>Most of the other commands should be self-</a:t>
            </a:r>
            <a:r>
              <a:rPr lang="en-GB" sz="1200" b="0" i="0" kern="1200" dirty="0">
                <a:solidFill>
                  <a:schemeClr val="tx1"/>
                </a:solidFill>
                <a:effectLst/>
                <a:latin typeface="+mn-lt"/>
                <a:ea typeface="+mn-ea"/>
                <a:cs typeface="+mn-cs"/>
              </a:rPr>
              <a:t>explanatory</a:t>
            </a:r>
            <a:r>
              <a:rPr lang="en-US" dirty="0"/>
              <a:t>, and we will use most of them in the practical. </a:t>
            </a:r>
          </a:p>
          <a:p>
            <a:r>
              <a:rPr lang="en-US" dirty="0"/>
              <a:t> </a:t>
            </a:r>
          </a:p>
          <a:p>
            <a:r>
              <a:rPr lang="en-US" dirty="0"/>
              <a:t>I like to mention two more examples. </a:t>
            </a:r>
          </a:p>
          <a:p>
            <a:r>
              <a:rPr lang="en-US" dirty="0"/>
              <a:t>Both are part of the "Open a shell in a container".</a:t>
            </a:r>
          </a:p>
          <a:p>
            <a:r>
              <a:rPr lang="en-US" dirty="0"/>
              <a:t>The first is the option --</a:t>
            </a:r>
            <a:r>
              <a:rPr lang="en-US" dirty="0" err="1"/>
              <a:t>entrypoint</a:t>
            </a:r>
            <a:r>
              <a:rPr lang="en-US" dirty="0"/>
              <a:t>. </a:t>
            </a:r>
            <a:r>
              <a:rPr lang="en-US" dirty="0" err="1"/>
              <a:t>Entrypoint</a:t>
            </a:r>
            <a:r>
              <a:rPr lang="en-US" dirty="0"/>
              <a:t> is a docker instruction used in an image file to tell what to do when the container starts. In this case it is execute </a:t>
            </a:r>
            <a:r>
              <a:rPr lang="en-US" dirty="0" err="1"/>
              <a:t>genrich</a:t>
            </a:r>
            <a:r>
              <a:rPr lang="en-US" dirty="0"/>
              <a:t>. This behavior can be overwritten by using the </a:t>
            </a:r>
            <a:r>
              <a:rPr lang="en-US" dirty="0" err="1"/>
              <a:t>entrypoint</a:t>
            </a:r>
            <a:r>
              <a:rPr lang="en-US" dirty="0"/>
              <a:t> option.</a:t>
            </a:r>
          </a:p>
          <a:p>
            <a:endParaRPr lang="en-US" dirty="0"/>
          </a:p>
          <a:p>
            <a:r>
              <a:rPr lang="en-US" dirty="0"/>
              <a:t>The other one is the use of --rm.</a:t>
            </a:r>
          </a:p>
          <a:p>
            <a:r>
              <a:rPr lang="en-US" dirty="0"/>
              <a:t>Using it will delete the container once it is finished, which means there won’t be any log to inspect. </a:t>
            </a:r>
          </a:p>
          <a:p>
            <a:r>
              <a:rPr lang="en-US" dirty="0"/>
              <a:t>Only use it when testing or debugging, but not in a production environment. </a:t>
            </a:r>
          </a:p>
          <a:p>
            <a:r>
              <a:rPr lang="en-US" dirty="0"/>
              <a:t>If the container fails, you have no way to find out why it did so.</a:t>
            </a:r>
          </a:p>
          <a:p>
            <a:endParaRPr lang="en-US" dirty="0"/>
          </a:p>
          <a:p>
            <a:r>
              <a:rPr lang="en-US" dirty="0"/>
              <a:t>Lastly, 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this introduction is how Docker identifies objects.</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an example of how easy docker can make things. </a:t>
            </a:r>
          </a:p>
          <a:p>
            <a:r>
              <a:rPr lang="en-US" dirty="0"/>
              <a:t>While preparing for this course, I was in need for </a:t>
            </a:r>
            <a:r>
              <a:rPr lang="en-US" dirty="0" err="1"/>
              <a:t>Rstudio</a:t>
            </a:r>
            <a:r>
              <a:rPr lang="en-US" dirty="0"/>
              <a:t> with a few packages installed.</a:t>
            </a:r>
          </a:p>
          <a:p>
            <a:r>
              <a:rPr lang="en-US" dirty="0"/>
              <a:t>I tried installing it on my machine and a VM, but after about 20 min of compiling, it failed. </a:t>
            </a:r>
          </a:p>
          <a:p>
            <a:r>
              <a:rPr lang="en-US" dirty="0"/>
              <a:t>Instead of spending time debugging the reason, I simply created a small </a:t>
            </a:r>
            <a:r>
              <a:rPr lang="en-US" dirty="0" err="1"/>
              <a:t>Dockerfile</a:t>
            </a:r>
            <a:r>
              <a:rPr lang="en-US" dirty="0"/>
              <a:t>, build it, and voila – I had working version of R-Studio with all dependencies!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109896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complex world. For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a:t>
            </a:r>
          </a:p>
          <a:p>
            <a:r>
              <a:rPr lang="en-GB" sz="1200" b="0" i="0" kern="1200" dirty="0">
                <a:solidFill>
                  <a:schemeClr val="tx1"/>
                </a:solidFill>
                <a:effectLst/>
                <a:latin typeface="+mn-lt"/>
                <a:ea typeface="+mn-ea"/>
                <a:cs typeface="+mn-cs"/>
              </a:rPr>
              <a:t>What if you have utility programs that are written in another language? What if you have other uncommon dependencies and requirements? The uncommon of course being actually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a:t>
            </a:r>
          </a:p>
          <a:p>
            <a:r>
              <a:rPr lang="en-GB" sz="1200" b="0" i="0" kern="1200" dirty="0">
                <a:solidFill>
                  <a:schemeClr val="tx1"/>
                </a:solidFill>
                <a:effectLst/>
                <a:latin typeface="+mn-lt"/>
                <a:ea typeface="+mn-ea"/>
                <a:cs typeface="+mn-cs"/>
              </a:rPr>
              <a:t>While these examples are focused on tools that are published as a service in web, I personally experienced similar problems many times. </a:t>
            </a:r>
          </a:p>
          <a:p>
            <a:r>
              <a:rPr lang="en-GB" sz="1200" b="0" i="0" kern="1200" dirty="0">
                <a:solidFill>
                  <a:schemeClr val="tx1"/>
                </a:solidFill>
                <a:effectLst/>
                <a:latin typeface="+mn-lt"/>
                <a:ea typeface="+mn-ea"/>
                <a:cs typeface="+mn-cs"/>
              </a:rPr>
              <a:t>If I got an app up and running on my MacBook and then want to use it on the EBI farm, I knew I was in for some fun times: Linux brew vs home brew, different compilers and no root rights.</a:t>
            </a:r>
          </a:p>
          <a:p>
            <a:r>
              <a:rPr lang="en-GB" sz="1200" b="0" i="0" kern="1200" dirty="0">
                <a:solidFill>
                  <a:schemeClr val="tx1"/>
                </a:solidFill>
                <a:effectLst/>
                <a:latin typeface="+mn-lt"/>
                <a:ea typeface="+mn-ea"/>
                <a:cs typeface="+mn-cs"/>
              </a:rPr>
              <a:t>While everything should be the same, it never quite was.</a:t>
            </a:r>
          </a:p>
          <a:p>
            <a:r>
              <a:rPr lang="en-GB" sz="1200" b="0" i="0" kern="1200" dirty="0">
                <a:solidFill>
                  <a:schemeClr val="tx1"/>
                </a:solidFill>
                <a:effectLst/>
                <a:latin typeface="+mn-lt"/>
                <a:ea typeface="+mn-ea"/>
                <a:cs typeface="+mn-cs"/>
              </a:rPr>
              <a:t>Personally I found that spending my time fighting with compilers and dependencies very frustrating and a waste of my time.</a:t>
            </a:r>
          </a:p>
          <a:p>
            <a:r>
              <a:rPr lang="en-GB" sz="1200" b="0" i="0" kern="1200" dirty="0">
                <a:solidFill>
                  <a:schemeClr val="tx1"/>
                </a:solidFill>
                <a:effectLst/>
                <a:latin typeface="+mn-lt"/>
                <a:ea typeface="+mn-ea"/>
                <a:cs typeface="+mn-cs"/>
              </a:rPr>
              <a:t>These troubles have been nicely summed up as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Don’t forget, other people might want to use your tool as well.</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copied to a computer cluster. </a:t>
            </a:r>
          </a:p>
          <a:p>
            <a:r>
              <a:rPr lang="en-GB" sz="1200" b="0" i="0" kern="1200" dirty="0">
                <a:solidFill>
                  <a:schemeClr val="tx1"/>
                </a:solidFill>
                <a:effectLst/>
                <a:latin typeface="+mn-lt"/>
                <a:ea typeface="+mn-ea"/>
                <a:cs typeface="+mn-cs"/>
              </a:rPr>
              <a:t>You have collaborators who use a different OS or different MySQL version. </a:t>
            </a:r>
          </a:p>
          <a:p>
            <a:r>
              <a:rPr lang="en-GB" sz="1200" b="0" i="0" kern="1200" dirty="0">
                <a:solidFill>
                  <a:schemeClr val="tx1"/>
                </a:solidFill>
                <a:effectLst/>
                <a:latin typeface="+mn-lt"/>
                <a:ea typeface="+mn-ea"/>
                <a:cs typeface="+mn-cs"/>
              </a:rPr>
              <a:t>Your paper with the tool got published, hundreds of people are using it. </a:t>
            </a:r>
          </a:p>
          <a:p>
            <a:r>
              <a:rPr lang="en-GB" sz="1200" b="0" i="0" kern="1200" dirty="0">
                <a:solidFill>
                  <a:schemeClr val="tx1"/>
                </a:solidFill>
                <a:effectLst/>
                <a:latin typeface="+mn-lt"/>
                <a:ea typeface="+mn-ea"/>
                <a:cs typeface="+mn-cs"/>
              </a:rPr>
              <a:t>A few dozens don’t get it to run, and suddenly you find yourself doing user support of for hours and hours.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system,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a:t>
            </a:r>
          </a:p>
          <a:p>
            <a:r>
              <a:rPr lang="en-US" dirty="0"/>
              <a:t>I need to ship coffee beans, </a:t>
            </a:r>
          </a:p>
          <a:p>
            <a:r>
              <a:rPr lang="en-US" dirty="0"/>
              <a:t>I need to get them to the other side of the world. </a:t>
            </a:r>
          </a:p>
          <a:p>
            <a:r>
              <a:rPr lang="en-US" dirty="0"/>
              <a:t>It is my problem how the goods are handled at every step of the way. </a:t>
            </a:r>
          </a:p>
          <a:p>
            <a:r>
              <a:rPr lang="en-US" dirty="0"/>
              <a:t>Is the staff trained? What truck to use? </a:t>
            </a:r>
          </a:p>
          <a:p>
            <a:r>
              <a:rPr lang="en-US" dirty="0"/>
              <a:t>The type of shipping depends on the type of my goods. </a:t>
            </a:r>
          </a:p>
          <a:p>
            <a:r>
              <a:rPr lang="en-US" dirty="0"/>
              <a:t>Every provider needs an expert in-house who maps out routes and has the knowledge of the means of transports involved. </a:t>
            </a:r>
          </a:p>
          <a:p>
            <a:r>
              <a:rPr lang="en-US" dirty="0"/>
              <a:t>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a:t>
            </a:r>
          </a:p>
          <a:p>
            <a:r>
              <a:rPr lang="en-US" dirty="0"/>
              <a:t>They agreed on the size, the weight, how the doors work, where the locks are, where the labels are put and so on. </a:t>
            </a:r>
          </a:p>
          <a:p>
            <a:r>
              <a:rPr lang="en-US" dirty="0"/>
              <a:t>Infrastructure provider standardized on that, as well as people shipping goods.</a:t>
            </a:r>
          </a:p>
          <a:p>
            <a:r>
              <a:rPr lang="en-US" dirty="0"/>
              <a:t>With this, responsibilities shifted. </a:t>
            </a:r>
          </a:p>
          <a:p>
            <a:r>
              <a:rPr lang="en-US" dirty="0"/>
              <a:t>If I want to ship coffee, I only need to put it into this box and seal it. </a:t>
            </a:r>
          </a:p>
          <a:p>
            <a:r>
              <a:rPr lang="en-US" dirty="0"/>
              <a:t>From that point it is no longer my problem. </a:t>
            </a:r>
          </a:p>
          <a:p>
            <a:r>
              <a:rPr lang="en-US" dirty="0"/>
              <a:t>I can hand it over to a wide variety of infrastructure providers, and even hand it over to a provider that I never dealt with. </a:t>
            </a:r>
          </a:p>
          <a:p>
            <a:r>
              <a:rPr lang="en-US" dirty="0"/>
              <a:t>As an infrastructure provider I know exactly what to expect. </a:t>
            </a:r>
          </a:p>
          <a:p>
            <a:r>
              <a:rPr lang="en-US" dirty="0"/>
              <a:t>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a:t>
            </a:r>
          </a:p>
          <a:p>
            <a:r>
              <a:rPr lang="en-US" dirty="0"/>
              <a:t>It is embarrassing that moving software from one data center to another takes longer than shipping good from one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t>
            </a:r>
          </a:p>
          <a:p>
            <a:r>
              <a:rPr lang="en-GB" sz="1200" b="0" i="0" kern="1200" dirty="0">
                <a:solidFill>
                  <a:schemeClr val="tx1"/>
                </a:solidFill>
                <a:effectLst/>
                <a:latin typeface="+mn-lt"/>
                <a:ea typeface="+mn-ea"/>
                <a:cs typeface="+mn-cs"/>
              </a:rPr>
              <a:t>Administrators/DevOps team can concentrate on managing containers, without agonizing over the contents of those containers. </a:t>
            </a:r>
          </a:p>
          <a:p>
            <a:r>
              <a:rPr lang="en-GB" sz="1200" b="0" i="0" kern="1200" dirty="0">
                <a:solidFill>
                  <a:schemeClr val="tx1"/>
                </a:solidFill>
                <a:effectLst/>
                <a:latin typeface="+mn-lt"/>
                <a:ea typeface="+mn-ea"/>
                <a:cs typeface="+mn-cs"/>
              </a:rPr>
              <a:t>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r>
              <a:rPr lang="en-GB" dirty="0"/>
              <a:t>AQUA-FAANG: Bioinformatic analysis of regulatory elements</a:t>
            </a:r>
          </a:p>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r>
              <a:rPr lang="en-GB" dirty="0"/>
              <a:t>AQUA-FAANG: Bioinformatic analysis of regulatory elements</a:t>
            </a:r>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ub.docker.com/" TargetMode="External"/><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hyperlink" Target="https://academic.oup.com/bioinformatics/article/33/16/2580/3096437" TargetMode="External"/><Relationship Id="rId4" Type="http://schemas.openxmlformats.org/officeDocument/2006/relationships/hyperlink" Target="https://biocontainers.pro/"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a:p>
            <a:r>
              <a:rPr lang="en-GB" dirty="0"/>
              <a:t>10 - 12 May 2021</a:t>
            </a:r>
          </a:p>
          <a:p>
            <a:endParaRPr lang="en-US" dirty="0"/>
          </a:p>
        </p:txBody>
      </p:sp>
      <p:sp>
        <p:nvSpPr>
          <p:cNvPr id="5" name="Rectangle 4">
            <a:extLst>
              <a:ext uri="{FF2B5EF4-FFF2-40B4-BE49-F238E27FC236}">
                <a16:creationId xmlns:a16="http://schemas.microsoft.com/office/drawing/2014/main" id="{1739723A-F75A-9841-908A-66B1F557B0AB}"/>
              </a:ext>
            </a:extLst>
          </p:cNvPr>
          <p:cNvSpPr/>
          <p:nvPr/>
        </p:nvSpPr>
        <p:spPr>
          <a:xfrm>
            <a:off x="3314993" y="1946831"/>
            <a:ext cx="5816657" cy="369332"/>
          </a:xfrm>
          <a:prstGeom prst="rect">
            <a:avLst/>
          </a:prstGeom>
        </p:spPr>
        <p:txBody>
          <a:bodyPr wrap="none">
            <a:spAutoFit/>
          </a:bodyPr>
          <a:lstStyle/>
          <a:p>
            <a:r>
              <a:rPr lang="en-GB" dirty="0"/>
              <a:t>AQUA-FAANG: Bioinformatic analysis of regulatory elements</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384C-D246-3742-934E-DD674F3D6227}"/>
              </a:ext>
            </a:extLst>
          </p:cNvPr>
          <p:cNvSpPr>
            <a:spLocks noGrp="1"/>
          </p:cNvSpPr>
          <p:nvPr>
            <p:ph type="title"/>
          </p:nvPr>
        </p:nvSpPr>
        <p:spPr/>
        <p:txBody>
          <a:bodyPr>
            <a:normAutofit fontScale="90000"/>
          </a:bodyPr>
          <a:lstStyle/>
          <a:p>
            <a:r>
              <a:rPr lang="en-US" dirty="0"/>
              <a:t>Container limits</a:t>
            </a:r>
          </a:p>
        </p:txBody>
      </p:sp>
      <p:sp>
        <p:nvSpPr>
          <p:cNvPr id="4" name="Rectangle 3">
            <a:extLst>
              <a:ext uri="{FF2B5EF4-FFF2-40B4-BE49-F238E27FC236}">
                <a16:creationId xmlns:a16="http://schemas.microsoft.com/office/drawing/2014/main" id="{DEB22250-42B4-5E4D-8CAA-9CB743B7C893}"/>
              </a:ext>
            </a:extLst>
          </p:cNvPr>
          <p:cNvSpPr/>
          <p:nvPr/>
        </p:nvSpPr>
        <p:spPr>
          <a:xfrm>
            <a:off x="2581834" y="4223719"/>
            <a:ext cx="8265459" cy="369332"/>
          </a:xfrm>
          <a:prstGeom prst="rect">
            <a:avLst/>
          </a:prstGeom>
        </p:spPr>
        <p:txBody>
          <a:bodyPr wrap="square">
            <a:spAutoFit/>
          </a:bodyPr>
          <a:lstStyle/>
          <a:p>
            <a:r>
              <a:rPr lang="en-US" dirty="0"/>
              <a:t>https://</a:t>
            </a:r>
            <a:r>
              <a:rPr lang="en-US" dirty="0" err="1"/>
              <a:t>www.redhat.com</a:t>
            </a:r>
            <a:r>
              <a:rPr lang="en-US" dirty="0"/>
              <a:t>/</a:t>
            </a:r>
            <a:r>
              <a:rPr lang="en-US" dirty="0" err="1"/>
              <a:t>en</a:t>
            </a:r>
            <a:r>
              <a:rPr lang="en-US" dirty="0"/>
              <a:t>/blog/limits-compatibility-and-supportability-containers</a:t>
            </a:r>
          </a:p>
        </p:txBody>
      </p:sp>
      <p:sp>
        <p:nvSpPr>
          <p:cNvPr id="5" name="TextBox 4">
            <a:extLst>
              <a:ext uri="{FF2B5EF4-FFF2-40B4-BE49-F238E27FC236}">
                <a16:creationId xmlns:a16="http://schemas.microsoft.com/office/drawing/2014/main" id="{290555CF-89B2-3F49-95AF-204CF27C3E01}"/>
              </a:ext>
            </a:extLst>
          </p:cNvPr>
          <p:cNvSpPr txBox="1"/>
          <p:nvPr/>
        </p:nvSpPr>
        <p:spPr>
          <a:xfrm>
            <a:off x="107575" y="2935756"/>
            <a:ext cx="11866964" cy="892552"/>
          </a:xfrm>
          <a:prstGeom prst="rect">
            <a:avLst/>
          </a:prstGeom>
          <a:noFill/>
        </p:spPr>
        <p:txBody>
          <a:bodyPr wrap="square" rtlCol="0">
            <a:spAutoFit/>
          </a:bodyPr>
          <a:lstStyle/>
          <a:p>
            <a:pPr algn="ctr"/>
            <a:r>
              <a:rPr lang="en-US" sz="2600" dirty="0"/>
              <a:t>All system calls and namespaces used by the container need to be supported by the Kernel underlying Docker</a:t>
            </a:r>
          </a:p>
        </p:txBody>
      </p:sp>
    </p:spTree>
    <p:extLst>
      <p:ext uri="{BB962C8B-B14F-4D97-AF65-F5344CB8AC3E}">
        <p14:creationId xmlns:p14="http://schemas.microsoft.com/office/powerpoint/2010/main" val="253156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3"/>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4"/>
              </a:rPr>
              <a:t>https://biocontainers.pro/</a:t>
            </a:r>
            <a:r>
              <a:rPr lang="en-US" dirty="0"/>
              <a:t> </a:t>
            </a:r>
          </a:p>
          <a:p>
            <a:r>
              <a:rPr lang="en-US" dirty="0">
                <a:hlinkClick r:id="rId5"/>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6"/>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7"/>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ubuntu:18.04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(debug)</a:t>
            </a:r>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alpine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stop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rgbClr val="FF0000"/>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5198-CD96-C14C-BD89-36ED56C920E5}"/>
              </a:ext>
            </a:extLst>
          </p:cNvPr>
          <p:cNvSpPr>
            <a:spLocks noGrp="1"/>
          </p:cNvSpPr>
          <p:nvPr>
            <p:ph type="title"/>
          </p:nvPr>
        </p:nvSpPr>
        <p:spPr/>
        <p:txBody>
          <a:bodyPr>
            <a:normAutofit fontScale="90000"/>
          </a:bodyPr>
          <a:lstStyle/>
          <a:p>
            <a:r>
              <a:rPr lang="en-US" dirty="0"/>
              <a:t>R-Studio</a:t>
            </a:r>
          </a:p>
        </p:txBody>
      </p:sp>
      <p:pic>
        <p:nvPicPr>
          <p:cNvPr id="4" name="Picture 3" descr="Graphical user interface, text, application&#10;&#10;Description automatically generated">
            <a:extLst>
              <a:ext uri="{FF2B5EF4-FFF2-40B4-BE49-F238E27FC236}">
                <a16:creationId xmlns:a16="http://schemas.microsoft.com/office/drawing/2014/main" id="{E0C0DE43-833F-1B4A-8277-88E07AA1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950651"/>
            <a:ext cx="10185400" cy="3035300"/>
          </a:xfrm>
          <a:prstGeom prst="rect">
            <a:avLst/>
          </a:prstGeom>
        </p:spPr>
      </p:pic>
      <p:pic>
        <p:nvPicPr>
          <p:cNvPr id="6" name="Picture 5" descr="Text&#10;&#10;Description automatically generated">
            <a:extLst>
              <a:ext uri="{FF2B5EF4-FFF2-40B4-BE49-F238E27FC236}">
                <a16:creationId xmlns:a16="http://schemas.microsoft.com/office/drawing/2014/main" id="{0CAB2181-B57A-5C4E-8FC9-692E25EA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4171288"/>
            <a:ext cx="5753100" cy="1600200"/>
          </a:xfrm>
          <a:prstGeom prst="rect">
            <a:avLst/>
          </a:prstGeom>
        </p:spPr>
      </p:pic>
      <p:sp>
        <p:nvSpPr>
          <p:cNvPr id="7" name="TextBox 6">
            <a:extLst>
              <a:ext uri="{FF2B5EF4-FFF2-40B4-BE49-F238E27FC236}">
                <a16:creationId xmlns:a16="http://schemas.microsoft.com/office/drawing/2014/main" id="{67195276-4E5F-EA48-9306-7DE4D23412C5}"/>
              </a:ext>
            </a:extLst>
          </p:cNvPr>
          <p:cNvSpPr txBox="1"/>
          <p:nvPr/>
        </p:nvSpPr>
        <p:spPr>
          <a:xfrm>
            <a:off x="2458017" y="6065134"/>
            <a:ext cx="7275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juettemann</a:t>
            </a:r>
            <a:r>
              <a:rPr lang="en-US" dirty="0"/>
              <a:t>/containers/tree/master/</a:t>
            </a:r>
            <a:r>
              <a:rPr lang="en-US" dirty="0" err="1"/>
              <a:t>rstudio_aquafaang</a:t>
            </a:r>
            <a:endParaRPr lang="en-US" dirty="0"/>
          </a:p>
        </p:txBody>
      </p:sp>
    </p:spTree>
    <p:extLst>
      <p:ext uri="{BB962C8B-B14F-4D97-AF65-F5344CB8AC3E}">
        <p14:creationId xmlns:p14="http://schemas.microsoft.com/office/powerpoint/2010/main" val="3644672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FF7C-0B16-A946-81A7-BC7349F1C4C3}"/>
              </a:ext>
            </a:extLst>
          </p:cNvPr>
          <p:cNvSpPr>
            <a:spLocks noGrp="1"/>
          </p:cNvSpPr>
          <p:nvPr>
            <p:ph type="title"/>
          </p:nvPr>
        </p:nvSpPr>
        <p:spPr/>
        <p:txBody>
          <a:bodyPr>
            <a:normAutofit fontScale="90000"/>
          </a:bodyPr>
          <a:lstStyle/>
          <a:p>
            <a:r>
              <a:rPr lang="en-US"/>
              <a:t>Questions?</a:t>
            </a:r>
          </a:p>
        </p:txBody>
      </p:sp>
    </p:spTree>
    <p:extLst>
      <p:ext uri="{BB962C8B-B14F-4D97-AF65-F5344CB8AC3E}">
        <p14:creationId xmlns:p14="http://schemas.microsoft.com/office/powerpoint/2010/main" val="275960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65377</TotalTime>
  <Words>3938</Words>
  <Application>Microsoft Macintosh PowerPoint</Application>
  <PresentationFormat>Widescreen</PresentationFormat>
  <Paragraphs>497</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Kernel Namespaces</vt:lpstr>
      <vt:lpstr>Container use namespaces and control groups to create completely isolated environments.</vt:lpstr>
      <vt:lpstr>Container limits</vt:lpstr>
      <vt:lpstr>Container  vs  Virtual Machine</vt:lpstr>
      <vt:lpstr>Operating System</vt:lpstr>
      <vt:lpstr>Virtual Machine</vt:lpstr>
      <vt:lpstr>Sharing is caring</vt:lpstr>
      <vt:lpstr>Docker and Virtual Machines</vt:lpstr>
      <vt:lpstr>Docker</vt:lpstr>
      <vt:lpstr>Docker workflow</vt:lpstr>
      <vt:lpstr>Dockerfile</vt:lpstr>
      <vt:lpstr>Docker image and container</vt:lpstr>
      <vt:lpstr>Image sources</vt:lpstr>
      <vt:lpstr>Commands</vt:lpstr>
      <vt:lpstr>Identifying a docker object</vt:lpstr>
      <vt:lpstr>Inspecting a container</vt:lpstr>
      <vt:lpstr>R-Studio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547</cp:revision>
  <dcterms:created xsi:type="dcterms:W3CDTF">2013-06-18T20:54:41Z</dcterms:created>
  <dcterms:modified xsi:type="dcterms:W3CDTF">2021-05-07T14:30:41Z</dcterms:modified>
</cp:coreProperties>
</file>